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2" r:id="rId4"/>
    <p:sldId id="287" r:id="rId5"/>
    <p:sldId id="289" r:id="rId6"/>
    <p:sldId id="291" r:id="rId7"/>
    <p:sldId id="290" r:id="rId8"/>
    <p:sldId id="292" r:id="rId9"/>
    <p:sldId id="293" r:id="rId10"/>
    <p:sldId id="274" r:id="rId11"/>
    <p:sldId id="261" r:id="rId12"/>
    <p:sldId id="275" r:id="rId13"/>
    <p:sldId id="273" r:id="rId14"/>
    <p:sldId id="276" r:id="rId15"/>
    <p:sldId id="294" r:id="rId16"/>
    <p:sldId id="288" r:id="rId17"/>
    <p:sldId id="295" r:id="rId18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3E4E869-9C59-48C9-B986-6FE7A4D15DA9}">
          <p14:sldIdLst>
            <p14:sldId id="256"/>
            <p14:sldId id="260"/>
            <p14:sldId id="272"/>
            <p14:sldId id="287"/>
            <p14:sldId id="289"/>
            <p14:sldId id="291"/>
            <p14:sldId id="290"/>
            <p14:sldId id="292"/>
            <p14:sldId id="293"/>
            <p14:sldId id="274"/>
            <p14:sldId id="261"/>
            <p14:sldId id="275"/>
            <p14:sldId id="273"/>
            <p14:sldId id="276"/>
            <p14:sldId id="294"/>
            <p14:sldId id="288"/>
            <p14:sldId id="29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D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366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401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4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99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41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572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4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617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27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09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02031-8FA1-4D64-8C55-C5E393A141DA}" type="datetimeFigureOut">
              <a:rPr lang="ru-RU" smtClean="0"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CC95E-D33D-4FBF-A8C1-82B4416FF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94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vinokurovanv13@yandex.ru" TargetMode="External"/><Relationship Id="rId5" Type="http://schemas.openxmlformats.org/officeDocument/2006/relationships/hyperlink" Target="mailto:vinokurovanv@samregion.ru" TargetMode="Externa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amregion.ru/authorities/drugie-organy-vlasti/local/munitsipalnye-rajony/elhovskij-rajon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024843" y="2204864"/>
            <a:ext cx="5094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СОВЕЩАНИЕ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по 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вовлечению жителей </a:t>
            </a:r>
            <a:r>
              <a:rPr lang="ru-RU" b="1" dirty="0" smtClean="0">
                <a:solidFill>
                  <a:schemeClr val="bg1"/>
                </a:solidFill>
              </a:rPr>
              <a:t>Самарской области </a:t>
            </a:r>
            <a:r>
              <a:rPr lang="ru-RU" b="1" dirty="0">
                <a:solidFill>
                  <a:schemeClr val="bg1"/>
                </a:solidFill>
              </a:rPr>
              <a:t>в решение вопросов развития </a:t>
            </a:r>
            <a:r>
              <a:rPr lang="ru-RU" b="1" dirty="0" smtClean="0">
                <a:solidFill>
                  <a:schemeClr val="bg1"/>
                </a:solidFill>
              </a:rPr>
              <a:t>муниципальных образований Самарской области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6" name="Рисунок 2" descr="2020-01-24_15-19-34">
            <a:extLst>
              <a:ext uri="{FF2B5EF4-FFF2-40B4-BE49-F238E27FC236}">
                <a16:creationId xmlns:a16="http://schemas.microsoft.com/office/drawing/2014/main" xmlns="" id="{5E564175-7B64-4C00-8183-70453632C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849" y="58801"/>
            <a:ext cx="696328" cy="765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5940152" y="111373"/>
            <a:ext cx="30963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Министерство энергетики 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жилищно-коммунального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хозяйства Самарской области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116011" y="6415892"/>
            <a:ext cx="30963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Самара, октябрь 2022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26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0987" y="111372"/>
            <a:ext cx="48600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Варианты тем для проведения опросов по  развитию </a:t>
            </a:r>
            <a:r>
              <a:rPr lang="ru-RU" b="1" dirty="0">
                <a:solidFill>
                  <a:schemeClr val="bg1"/>
                </a:solidFill>
              </a:rPr>
              <a:t>муниципальных образований Самарской области</a:t>
            </a:r>
            <a:endParaRPr lang="ru-RU" dirty="0"/>
          </a:p>
        </p:txBody>
      </p:sp>
      <p:pic>
        <p:nvPicPr>
          <p:cNvPr id="8" name="Picture 2" descr="https://uimck.ru/wp-content/uploads/2021/10/%D0%BF%D0%BE%D1%8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631" y="111372"/>
            <a:ext cx="356737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251520" y="1183978"/>
            <a:ext cx="5184576" cy="11649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Насколько Вы удовлетворены количеством и качеством следующих учреждений и элементов инфраструктуры в Вашем районе (городе) (Предлагается оценить по 5-бальной шкале, где 5 самая высокая степень удовлетворенности, 1 самая низкая, 0 – затрудняюсь ответить</a:t>
            </a:r>
            <a:endParaRPr lang="ru-RU" sz="1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088138"/>
              </p:ext>
            </p:extLst>
          </p:nvPr>
        </p:nvGraphicFramePr>
        <p:xfrm>
          <a:off x="215928" y="2456892"/>
          <a:ext cx="5736100" cy="4338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1415"/>
                <a:gridCol w="904574"/>
                <a:gridCol w="770111"/>
              </a:tblGrid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Наименование учреждений и элементов инфраструктуры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Количество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Качество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Учреждения дошкольного и школьного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Учреждения школьного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2584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Учреждения начального и среднего профессионального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Учреждения дополнительного образования для детей и взрослых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Больницы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Поликлиники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Учреждения культуры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Учреждения спорта и физической культуры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Открытые стадионы, площадки для занятия спортом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Магазины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Рынки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Торгово-развлекательные центры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Банки, финансово-кредитные учреждения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Рестораны, кафе, пункты общественного питания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Ночные клубы, боулинг, прочие места для отдыха молодежи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Парки, скверы , места отдыха на открытом воздухе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Детские площадки, места для прогулок и отдыха с детьми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Тротуары, пешеходные зоны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34815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Пандусы и другие приспособления для передвижения людей с ограниченными возможностями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Парковки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Автомобильные дороги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Урны и контейнеры для мусора на улицах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  <a:tr h="17407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Общественные туалеты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04" marR="8704" marT="870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18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2" descr="2020-01-24_15-19-34">
            <a:extLst>
              <a:ext uri="{FF2B5EF4-FFF2-40B4-BE49-F238E27FC236}">
                <a16:creationId xmlns:a16="http://schemas.microsoft.com/office/drawing/2014/main" xmlns="" id="{5E564175-7B64-4C00-8183-70453632C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088" y="58799"/>
            <a:ext cx="642207" cy="70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300192" y="118283"/>
            <a:ext cx="30963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Министерство энергетики 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жилищно-коммунального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хозяйства Самарской области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0986" y="111372"/>
            <a:ext cx="56891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Варианты тем для проведения опросов по  развитию </a:t>
            </a:r>
            <a:r>
              <a:rPr lang="ru-RU" b="1" dirty="0">
                <a:solidFill>
                  <a:schemeClr val="bg1"/>
                </a:solidFill>
              </a:rPr>
              <a:t>муниципальных образований Самарской области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125" y="980728"/>
            <a:ext cx="3532763" cy="11649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Насколько, по Вашему мнению, Ваш двор, район и город в целом комфортен для Вас и Вашей семьи </a:t>
            </a:r>
            <a:endParaRPr lang="ru-RU" sz="14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878997"/>
              </p:ext>
            </p:extLst>
          </p:nvPr>
        </p:nvGraphicFramePr>
        <p:xfrm>
          <a:off x="4209027" y="980728"/>
          <a:ext cx="4824536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/>
                <a:gridCol w="360040"/>
                <a:gridCol w="432048"/>
                <a:gridCol w="504056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Варианты ответов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Двор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Район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Город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Максимально комфортный: есть все необходимое для проживания, удобная инфраструктура и прочее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Чувствую себя здесь вполне комфортно, но есть определенные решаемые проблемы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Чувствую дискомфорт, т.к. имеется множество серьезных проблем, препятствующих комфортному проживанию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Затрудняюсь ответить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7" name="Скругленный прямоугольник 16"/>
          <p:cNvSpPr/>
          <p:nvPr/>
        </p:nvSpPr>
        <p:spPr>
          <a:xfrm>
            <a:off x="44894" y="3068960"/>
            <a:ext cx="3532763" cy="8640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/>
              <a:t>Проранжировать</a:t>
            </a:r>
            <a:r>
              <a:rPr lang="ru-RU" sz="1400" dirty="0" smtClean="0"/>
              <a:t> Какими вопросами органам местной власти необходимо заняться в первую очередь ?</a:t>
            </a:r>
            <a:endParaRPr lang="ru-RU" sz="14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5121" y="4433302"/>
            <a:ext cx="3532763" cy="11649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/>
              <a:t>Проранжировать</a:t>
            </a:r>
            <a:r>
              <a:rPr lang="ru-RU" sz="1400" dirty="0" smtClean="0"/>
              <a:t> Какие вопросы местные органы власти успешно решают?</a:t>
            </a:r>
            <a:endParaRPr lang="ru-RU" sz="14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052957"/>
              </p:ext>
            </p:extLst>
          </p:nvPr>
        </p:nvGraphicFramePr>
        <p:xfrm>
          <a:off x="4283968" y="2864686"/>
          <a:ext cx="3695700" cy="32627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95700"/>
              </a:tblGrid>
              <a:tr h="334516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Асфальтирование улиц и тротуаров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Благоустройство дворов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Доступность спортивных секций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Капитальный ремонт жиилых домов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Качество работы общественного транспорта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787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</a:rPr>
                        <a:t>Работа городского ЖКХ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Обеспеченность населения детскими садами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Озеленение города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Парковки машин во дворах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8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Охрана общественного порядка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8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Организация досуга населения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8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Экологическая ситуация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088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Пробки на дорогах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Чистота улиц и дворов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Вывоз мусора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Качество коммунальных услуг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797152"/>
            <a:ext cx="2857500" cy="1905000"/>
          </a:xfrm>
          <a:prstGeom prst="rect">
            <a:avLst/>
          </a:prstGeom>
        </p:spPr>
      </p:pic>
      <p:sp>
        <p:nvSpPr>
          <p:cNvPr id="19" name="Стрелка вправо 18"/>
          <p:cNvSpPr/>
          <p:nvPr/>
        </p:nvSpPr>
        <p:spPr>
          <a:xfrm>
            <a:off x="3662380" y="1320863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3688147" y="3258692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3688147" y="4653136"/>
            <a:ext cx="4892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47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2" descr="2020-01-24_15-19-34">
            <a:extLst>
              <a:ext uri="{FF2B5EF4-FFF2-40B4-BE49-F238E27FC236}">
                <a16:creationId xmlns:a16="http://schemas.microsoft.com/office/drawing/2014/main" xmlns="" id="{5E564175-7B64-4C00-8183-70453632C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088" y="58799"/>
            <a:ext cx="642207" cy="70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300192" y="118283"/>
            <a:ext cx="30963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Министерство энергетики 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жилищно-коммунального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хозяйства Самарской области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986" y="111372"/>
            <a:ext cx="56891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Варианты тем для проведения опросов по  развитию </a:t>
            </a:r>
            <a:r>
              <a:rPr lang="ru-RU" b="1" dirty="0">
                <a:solidFill>
                  <a:schemeClr val="bg1"/>
                </a:solidFill>
              </a:rPr>
              <a:t>муниципальных образований Самарской области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658"/>
          <a:stretch/>
        </p:blipFill>
        <p:spPr>
          <a:xfrm>
            <a:off x="5508104" y="3105087"/>
            <a:ext cx="3060340" cy="148644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65094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1052736"/>
            <a:ext cx="3600400" cy="914400"/>
          </a:xfrm>
          <a:prstGeom prst="round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Как Вы считаете, что необходимо сделать для улучшения Вашей придомовой территории</a:t>
            </a:r>
            <a:r>
              <a:rPr lang="ru-RU" sz="1400" dirty="0" smtClean="0"/>
              <a:t>? (выберете от одного до 3 ответов)</a:t>
            </a:r>
            <a:endParaRPr lang="ru-RU" sz="14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472272"/>
              </p:ext>
            </p:extLst>
          </p:nvPr>
        </p:nvGraphicFramePr>
        <p:xfrm>
          <a:off x="5004048" y="977275"/>
          <a:ext cx="3744416" cy="19991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4416"/>
              </a:tblGrid>
              <a:tr h="147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effectLst/>
                        </a:rPr>
                        <a:t>Варианты ответов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effectLst/>
                        </a:rPr>
                        <a:t>Проведение регулярной уборки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effectLst/>
                        </a:rPr>
                        <a:t>Освещение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effectLst/>
                        </a:rPr>
                        <a:t>Озеленение 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effectLst/>
                        </a:rPr>
                        <a:t>Установку детской/спортивной площадки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effectLst/>
                        </a:rPr>
                        <a:t>Оборудование автопарковки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effectLst/>
                        </a:rPr>
                        <a:t>Ничего не требуется улучшать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effectLst/>
                        </a:rPr>
                        <a:t>Затрудняюсь ответить 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>
                          <a:effectLst/>
                        </a:rPr>
                        <a:t>Живу в частном доме </a:t>
                      </a:r>
                      <a:endParaRPr lang="ru-RU" sz="105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</a:tbl>
          </a:graphicData>
        </a:graphic>
      </p:graphicFrame>
      <p:sp>
        <p:nvSpPr>
          <p:cNvPr id="9" name="Стрелка вправо 8"/>
          <p:cNvSpPr/>
          <p:nvPr/>
        </p:nvSpPr>
        <p:spPr>
          <a:xfrm>
            <a:off x="4082794" y="1267620"/>
            <a:ext cx="705230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2176027"/>
            <a:ext cx="3600400" cy="19519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Оцените по </a:t>
            </a:r>
            <a:r>
              <a:rPr lang="ru-RU" sz="1400" dirty="0"/>
              <a:t>пятибалльной шкале уровень благоустройства общественных территорий (чистота, освещенность, уровень озеленения, наличие малых архитектурных форм, спортивного и детского оборудования, наличие условий для комфортного передвижения маломобильных групп населения) 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0640" y="4799143"/>
            <a:ext cx="3456384" cy="12961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/>
              <a:t>Какие функциональные зоны на общественных территориях необходимо благоустроить в первую очередь? (выберете от одного до 3 ответов)</a:t>
            </a:r>
          </a:p>
          <a:p>
            <a:endParaRPr lang="ru-RU" sz="1400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635690"/>
              </p:ext>
            </p:extLst>
          </p:nvPr>
        </p:nvGraphicFramePr>
        <p:xfrm>
          <a:off x="4788024" y="4653136"/>
          <a:ext cx="4104456" cy="2145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4456"/>
              </a:tblGrid>
              <a:tr h="210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Освещение 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28575" marB="9525" anchor="ctr">
                    <a:noFill/>
                  </a:tcPr>
                </a:tc>
              </a:tr>
              <a:tr h="405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Пешеходная зона (благоустроенные дорожки, в том числе для комфортного передвижения маломобильных групп населения) 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28575" marB="9525" anchor="ctr">
                    <a:noFill/>
                  </a:tcPr>
                </a:tc>
              </a:tr>
              <a:tr h="221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Зона спокойного отдыха (лавочки, беседки, </a:t>
                      </a:r>
                      <a:r>
                        <a:rPr lang="ru-RU" sz="1050" dirty="0" err="1">
                          <a:effectLst/>
                        </a:rPr>
                        <a:t>перголы</a:t>
                      </a:r>
                      <a:r>
                        <a:rPr lang="ru-RU" sz="1050" dirty="0">
                          <a:effectLst/>
                        </a:rPr>
                        <a:t>) 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28575" marB="9525" anchor="ctr">
                    <a:noFill/>
                  </a:tcPr>
                </a:tc>
              </a:tr>
              <a:tr h="221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Зона для игр детей (детские </a:t>
                      </a:r>
                      <a:r>
                        <a:rPr lang="ru-RU" sz="1050" dirty="0" smtClean="0">
                          <a:effectLst/>
                        </a:rPr>
                        <a:t>площадки, качели) </a:t>
                      </a:r>
                      <a:r>
                        <a:rPr lang="ru-RU" sz="105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28575" marB="9525" anchor="ctr">
                    <a:noFill/>
                  </a:tcPr>
                </a:tc>
              </a:tr>
              <a:tr h="221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Зона парковки 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28575" marB="9525" anchor="ctr">
                    <a:noFill/>
                  </a:tcPr>
                </a:tc>
              </a:tr>
              <a:tr h="221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Зона активного отдыха (спортивные площадки, велодорожки) 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28575" marB="9525" anchor="ctr">
                    <a:noFill/>
                  </a:tcPr>
                </a:tc>
              </a:tr>
              <a:tr h="221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Зеленая зона (клумбы, кустарники, деревья) 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28575" marB="9525" anchor="ctr">
                    <a:noFill/>
                  </a:tcPr>
                </a:tc>
              </a:tr>
              <a:tr h="405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Историческая зона (памятники, парковые скульптуры, исторические объекты)  </a:t>
                      </a:r>
                      <a:endParaRPr lang="ru-RU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28575" marB="9525" anchor="ctr">
                    <a:noFill/>
                  </a:tcPr>
                </a:tc>
              </a:tr>
            </a:tbl>
          </a:graphicData>
        </a:graphic>
      </p:graphicFrame>
      <p:sp>
        <p:nvSpPr>
          <p:cNvPr id="17" name="Стрелка вправо 16"/>
          <p:cNvSpPr/>
          <p:nvPr/>
        </p:nvSpPr>
        <p:spPr>
          <a:xfrm>
            <a:off x="4082794" y="5204899"/>
            <a:ext cx="705230" cy="48463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6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404" y="6603"/>
            <a:ext cx="918340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2" descr="2020-01-24_15-19-34">
            <a:extLst>
              <a:ext uri="{FF2B5EF4-FFF2-40B4-BE49-F238E27FC236}">
                <a16:creationId xmlns:a16="http://schemas.microsoft.com/office/drawing/2014/main" xmlns="" id="{5E564175-7B64-4C00-8183-70453632C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028" y="58801"/>
            <a:ext cx="696328" cy="63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300192" y="111372"/>
            <a:ext cx="30963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Министерство энергетики 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жилищно-коммунального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хозяйства Самарской области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4098" name="Picture 2" descr="https://arsbs.adg.muzkult.ru/media/2022/07/27/1299809190/Reshaem_Vmest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4" y="3789041"/>
            <a:ext cx="3420145" cy="3046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50986" y="111372"/>
            <a:ext cx="56891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Варианты тем для проведения опросов по  развитию </a:t>
            </a:r>
            <a:r>
              <a:rPr lang="ru-RU" b="1" dirty="0">
                <a:solidFill>
                  <a:schemeClr val="bg1"/>
                </a:solidFill>
              </a:rPr>
              <a:t>муниципальных образований Самарской области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546004" y="3717031"/>
            <a:ext cx="4122340" cy="3138395"/>
          </a:xfrm>
          <a:prstGeom prst="roundRect">
            <a:avLst>
              <a:gd name="adj" fmla="val 117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/>
              <a:t>Удовлетворенность </a:t>
            </a:r>
            <a:r>
              <a:rPr lang="ru-RU" sz="1400" dirty="0"/>
              <a:t>прогулками по улицам/общественным пространствам (</a:t>
            </a:r>
            <a:r>
              <a:rPr lang="ru-RU" sz="1400" dirty="0" smtClean="0"/>
              <a:t>паркам</a:t>
            </a:r>
            <a:r>
              <a:rPr lang="ru-RU" sz="1400" dirty="0"/>
              <a:t>) населенного пункта </a:t>
            </a:r>
            <a:endParaRPr lang="ru-RU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sz="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/>
              <a:t>  </a:t>
            </a:r>
            <a:r>
              <a:rPr lang="ru-RU" sz="1400" dirty="0" smtClean="0"/>
              <a:t> Удовлетворенность </a:t>
            </a:r>
            <a:r>
              <a:rPr lang="ru-RU" sz="1400" dirty="0"/>
              <a:t>наличием и </a:t>
            </a:r>
            <a:r>
              <a:rPr lang="ru-RU" sz="1400" dirty="0" smtClean="0"/>
              <a:t>оснащенностью </a:t>
            </a:r>
            <a:r>
              <a:rPr lang="ru-RU" sz="1400" dirty="0"/>
              <a:t>парковых зон </a:t>
            </a:r>
            <a:endParaRPr lang="ru-RU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sz="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/>
              <a:t> </a:t>
            </a:r>
            <a:r>
              <a:rPr lang="ru-RU" sz="1400" dirty="0" smtClean="0"/>
              <a:t>Удовлетворенность </a:t>
            </a:r>
            <a:r>
              <a:rPr lang="ru-RU" sz="1400" dirty="0"/>
              <a:t>качеством </a:t>
            </a:r>
            <a:r>
              <a:rPr lang="ru-RU" sz="1400" dirty="0" smtClean="0"/>
              <a:t>инженерных </a:t>
            </a:r>
            <a:r>
              <a:rPr lang="ru-RU" sz="1400" dirty="0"/>
              <a:t>коммуникаций (водоснабжения, </a:t>
            </a:r>
            <a:r>
              <a:rPr lang="ru-RU" sz="1400" dirty="0" smtClean="0"/>
              <a:t>теплоснабжения</a:t>
            </a:r>
            <a:r>
              <a:rPr lang="ru-RU" sz="1400" dirty="0"/>
              <a:t>, </a:t>
            </a:r>
            <a:r>
              <a:rPr lang="ru-RU" sz="1400" dirty="0" smtClean="0"/>
              <a:t>газоснабжения </a:t>
            </a:r>
            <a:r>
              <a:rPr lang="ru-RU" sz="1400" dirty="0"/>
              <a:t>и т.п</a:t>
            </a:r>
            <a:r>
              <a:rPr lang="ru-RU" sz="1400" dirty="0" smtClean="0"/>
              <a:t>.)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/>
              <a:t> </a:t>
            </a:r>
            <a:r>
              <a:rPr lang="ru-RU" sz="1400" dirty="0" smtClean="0"/>
              <a:t>Удовлетворенность </a:t>
            </a:r>
            <a:r>
              <a:rPr lang="ru-RU" sz="1400" dirty="0"/>
              <a:t>качеством работы служб по вывозу мусора </a:t>
            </a:r>
            <a:endParaRPr lang="ru-RU" sz="1400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sz="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/>
              <a:t> </a:t>
            </a:r>
            <a:r>
              <a:rPr lang="ru-RU" sz="1400" dirty="0" smtClean="0"/>
              <a:t>Удовлетворенность </a:t>
            </a:r>
            <a:r>
              <a:rPr lang="ru-RU" sz="1400" dirty="0"/>
              <a:t>чистотой улиц и общественных пространств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613028"/>
              </p:ext>
            </p:extLst>
          </p:nvPr>
        </p:nvGraphicFramePr>
        <p:xfrm>
          <a:off x="7739844" y="4365104"/>
          <a:ext cx="1404156" cy="888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415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Варианты ответов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</a:rPr>
                        <a:t>Удовлетворен(а)</a:t>
                      </a:r>
                      <a:endParaRPr lang="ru-RU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effectLst/>
                        </a:rPr>
                        <a:t>Неудовлетворен</a:t>
                      </a:r>
                      <a:r>
                        <a:rPr lang="ru-RU" sz="1000" dirty="0">
                          <a:effectLst/>
                        </a:rPr>
                        <a:t>(а)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Затрудняюсь ответить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19050" marB="19050" anchor="ctr">
                    <a:noFill/>
                  </a:tcPr>
                </a:tc>
              </a:tr>
            </a:tbl>
          </a:graphicData>
        </a:graphic>
      </p:graphicFrame>
      <p:sp>
        <p:nvSpPr>
          <p:cNvPr id="11" name="Скругленный прямоугольник 10"/>
          <p:cNvSpPr/>
          <p:nvPr/>
        </p:nvSpPr>
        <p:spPr>
          <a:xfrm>
            <a:off x="179513" y="1052736"/>
            <a:ext cx="3456384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Если на общественных территориях нужна детская площадка, то для детей, какого возраста? 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008421"/>
              </p:ext>
            </p:extLst>
          </p:nvPr>
        </p:nvGraphicFramePr>
        <p:xfrm>
          <a:off x="4211960" y="1052736"/>
          <a:ext cx="2906432" cy="1023137"/>
        </p:xfrm>
        <a:graphic>
          <a:graphicData uri="http://schemas.openxmlformats.org/drawingml/2006/table">
            <a:tbl>
              <a:tblPr/>
              <a:tblGrid>
                <a:gridCol w="2906432"/>
              </a:tblGrid>
              <a:tr h="287233"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Для дошкольников – от 3 до 7 лет  </a:t>
                      </a:r>
                    </a:p>
                  </a:txBody>
                  <a:tcPr marL="54082" marR="54082" marT="16901" marB="270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41"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Для младших школьников – от 7 до 12 лет  </a:t>
                      </a:r>
                    </a:p>
                  </a:txBody>
                  <a:tcPr marL="54082" marR="54082" marT="16901" marB="270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41"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Для подростков – старше 12 лет  </a:t>
                      </a:r>
                    </a:p>
                  </a:txBody>
                  <a:tcPr marL="54082" marR="54082" marT="16901" marB="270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40"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Для детей до 3 лет</a:t>
                      </a:r>
                    </a:p>
                  </a:txBody>
                  <a:tcPr marL="54082" marR="54082" marT="16901" marB="27041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Скругленный прямоугольник 15"/>
          <p:cNvSpPr/>
          <p:nvPr/>
        </p:nvSpPr>
        <p:spPr>
          <a:xfrm>
            <a:off x="89620" y="2324780"/>
            <a:ext cx="3456384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Если на общественных территориях нужны спортивные объекты, то какие именно? </a:t>
            </a:r>
            <a:r>
              <a:rPr lang="ru-RU" sz="1400" i="1" dirty="0"/>
              <a:t>(отметьте от одного до трех вариантов ответа</a:t>
            </a:r>
            <a:r>
              <a:rPr lang="ru-RU" sz="1400" i="1" dirty="0" smtClean="0"/>
              <a:t>)</a:t>
            </a:r>
            <a:r>
              <a:rPr lang="ru-RU" sz="1400" b="1" dirty="0"/>
              <a:t> </a:t>
            </a:r>
            <a:endParaRPr lang="ru-RU" sz="1400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793273"/>
              </p:ext>
            </p:extLst>
          </p:nvPr>
        </p:nvGraphicFramePr>
        <p:xfrm>
          <a:off x="5220072" y="2130469"/>
          <a:ext cx="3667174" cy="1396733"/>
        </p:xfrm>
        <a:graphic>
          <a:graphicData uri="http://schemas.openxmlformats.org/drawingml/2006/table">
            <a:tbl>
              <a:tblPr/>
              <a:tblGrid>
                <a:gridCol w="3667174"/>
              </a:tblGrid>
              <a:tr h="244625"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</a:rPr>
                        <a:t>Велосипедные дорожки  </a:t>
                      </a:r>
                    </a:p>
                  </a:txBody>
                  <a:tcPr marL="32812" marR="32812" marT="10254" marB="1640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684"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</a:rPr>
                        <a:t>Уличные тренажеры  </a:t>
                      </a:r>
                    </a:p>
                  </a:txBody>
                  <a:tcPr marL="32812" marR="32812" marT="10254" marB="1640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759"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</a:rPr>
                        <a:t>Площадка для </a:t>
                      </a:r>
                      <a:r>
                        <a:rPr lang="ru-RU" sz="1050" dirty="0" err="1">
                          <a:solidFill>
                            <a:schemeClr val="bg1"/>
                          </a:solidFill>
                          <a:effectLst/>
                        </a:rPr>
                        <a:t>воркаута</a:t>
                      </a:r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</a:rPr>
                        <a:t> (турники, брусья, кольца, стенды и др.)  </a:t>
                      </a:r>
                    </a:p>
                  </a:txBody>
                  <a:tcPr marL="32812" marR="32812" marT="10254" marB="1640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</a:rPr>
                        <a:t>Площадка для катания на роликах, </a:t>
                      </a:r>
                      <a:r>
                        <a:rPr lang="ru-RU" sz="1050" dirty="0" err="1">
                          <a:solidFill>
                            <a:schemeClr val="bg1"/>
                          </a:solidFill>
                          <a:effectLst/>
                        </a:rPr>
                        <a:t>скейтах</a:t>
                      </a:r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</a:rPr>
                        <a:t> и т.д.  </a:t>
                      </a:r>
                    </a:p>
                  </a:txBody>
                  <a:tcPr marL="32812" marR="32812" marT="10254" marB="1640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</a:rPr>
                        <a:t>Настольные игры (шахматы, шашки)  </a:t>
                      </a:r>
                    </a:p>
                  </a:txBody>
                  <a:tcPr marL="32812" marR="32812" marT="10254" marB="1640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bg1"/>
                          </a:solidFill>
                          <a:effectLst/>
                        </a:rPr>
                        <a:t>Другое (напишите)</a:t>
                      </a:r>
                    </a:p>
                  </a:txBody>
                  <a:tcPr marL="32812" marR="32812" marT="10254" marB="1640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11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0986" y="111372"/>
            <a:ext cx="85694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Варианты тем для проведения опросов по  развитию </a:t>
            </a:r>
            <a:r>
              <a:rPr lang="ru-RU" b="1" dirty="0">
                <a:solidFill>
                  <a:schemeClr val="bg1"/>
                </a:solidFill>
              </a:rPr>
              <a:t>муниципальных образований Самарской области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1171" y="757703"/>
            <a:ext cx="5184576" cy="11649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Оцените, пожалуйста</a:t>
            </a:r>
            <a:r>
              <a:rPr lang="ru-RU" sz="1400" dirty="0" smtClean="0"/>
              <a:t>, </a:t>
            </a:r>
            <a:r>
              <a:rPr lang="ru-RU" sz="1400" dirty="0"/>
              <a:t>результаты </a:t>
            </a:r>
            <a:r>
              <a:rPr lang="ru-RU" sz="1400" dirty="0" smtClean="0"/>
              <a:t> благоустройства  общественных пространств/дворов/парков</a:t>
            </a:r>
            <a:endParaRPr lang="ru-RU" sz="1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282169"/>
              </p:ext>
            </p:extLst>
          </p:nvPr>
        </p:nvGraphicFramePr>
        <p:xfrm>
          <a:off x="5952873" y="2132676"/>
          <a:ext cx="2880319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1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Качественно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 целом качественно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Не вполне качественно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Совсем не качественно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Затрудняюсь ответить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302554" y="3152001"/>
            <a:ext cx="5184576" cy="11649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Оцените, пожалуйста, удобство передвижения по пешеходным маршрутам </a:t>
            </a:r>
            <a:r>
              <a:rPr lang="ru-RU" sz="1400" dirty="0" smtClean="0"/>
              <a:t>зимой </a:t>
            </a:r>
            <a:r>
              <a:rPr lang="ru-RU" sz="1400" dirty="0"/>
              <a:t>и в дождливую погоду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194973"/>
              </p:ext>
            </p:extLst>
          </p:nvPr>
        </p:nvGraphicFramePr>
        <p:xfrm>
          <a:off x="6008098" y="3377738"/>
          <a:ext cx="2841069" cy="9391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1069"/>
              </a:tblGrid>
              <a:tr h="15733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Вполне удобно, претензий нет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 целом удобно, но есть недоработки.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 Не вполне удобно, многое надо исправить.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Совсем не удобно, все надо менять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 Затрудняюсь ответит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0703" y="4509120"/>
            <a:ext cx="5184576" cy="11649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Оцените, пожалуйста, комфортность участия в праздничных и памятных мероприятиях/ </a:t>
            </a:r>
            <a:r>
              <a:rPr lang="ru-RU" sz="1400" dirty="0" smtClean="0"/>
              <a:t>комфортность </a:t>
            </a:r>
            <a:r>
              <a:rPr lang="ru-RU" sz="1400" dirty="0"/>
              <a:t>проведения </a:t>
            </a:r>
            <a:r>
              <a:rPr lang="ru-RU" sz="1400" dirty="0" smtClean="0"/>
              <a:t>досуга в городе/районе. </a:t>
            </a:r>
            <a:endParaRPr lang="ru-RU" sz="14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01171" y="5877271"/>
            <a:ext cx="5184576" cy="7920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Оцените, пожалуйста, уровень безопасности участия в массовых мероприятиях, проводимых в праздничные и памятные даты (День города, День Победы, Новый год и т.д.).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206454"/>
              </p:ext>
            </p:extLst>
          </p:nvPr>
        </p:nvGraphicFramePr>
        <p:xfrm>
          <a:off x="6012160" y="4615321"/>
          <a:ext cx="2808311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Комфортно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Вполне комфортно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Не вполне комфортно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Совсем не комфортно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Затрудняюсь ответить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84818"/>
              </p:ext>
            </p:extLst>
          </p:nvPr>
        </p:nvGraphicFramePr>
        <p:xfrm>
          <a:off x="6012160" y="5797065"/>
          <a:ext cx="2808311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</a:rPr>
                        <a:t>Безопасно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Вполне </a:t>
                      </a:r>
                      <a:r>
                        <a:rPr lang="ru-RU" sz="1100" u="none" strike="noStrike" dirty="0" smtClean="0">
                          <a:effectLst/>
                        </a:rPr>
                        <a:t>безопасно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Не вполне </a:t>
                      </a:r>
                      <a:r>
                        <a:rPr lang="ru-RU" sz="1100" u="none" strike="noStrike" dirty="0" smtClean="0">
                          <a:effectLst/>
                        </a:rPr>
                        <a:t>безопасно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Совсем не </a:t>
                      </a:r>
                      <a:r>
                        <a:rPr lang="ru-RU" sz="1100" u="none" strike="noStrike" dirty="0" smtClean="0">
                          <a:effectLst/>
                        </a:rPr>
                        <a:t>безопасно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Затрудняюсь ответить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9" name="Скругленный прямоугольник 18"/>
          <p:cNvSpPr/>
          <p:nvPr/>
        </p:nvSpPr>
        <p:spPr>
          <a:xfrm>
            <a:off x="250986" y="2060847"/>
            <a:ext cx="5184576" cy="10266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Оцените, пожалуйста, качество рекламных конструкций и правильность выбора мест для их размещения на улицах города.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481085"/>
              </p:ext>
            </p:extLst>
          </p:nvPr>
        </p:nvGraphicFramePr>
        <p:xfrm>
          <a:off x="5970062" y="863904"/>
          <a:ext cx="2880319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1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</a:rPr>
                        <a:t>Положительно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 целом </a:t>
                      </a:r>
                      <a:r>
                        <a:rPr lang="ru-RU" sz="1100" u="none" strike="noStrike" dirty="0" smtClean="0">
                          <a:effectLst/>
                        </a:rPr>
                        <a:t>положительно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</a:rPr>
                        <a:t>Скорее отрицательно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</a:rPr>
                        <a:t>Отрицательно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Затрудняюсь ответить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5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Рис.3. Набор ассоциаций с парком имени Сладкого в г. Горький и ассоциации с «идеальным» парком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18448"/>
            <a:ext cx="5067300" cy="36671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79512" y="3951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Мнения относительно текущего восприятия парка и описание «идеального парка</a:t>
            </a:r>
            <a:r>
              <a:rPr lang="ru-RU" dirty="0" smtClean="0">
                <a:solidFill>
                  <a:schemeClr val="bg1"/>
                </a:solidFill>
              </a:rPr>
              <a:t>»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00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50986" y="111372"/>
            <a:ext cx="8569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Основные задачи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5357" y="764704"/>
            <a:ext cx="3456384" cy="13681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Принять участие в опросе министерства по вопросам развития ЖКХ и благоустройства на платформе обратной связи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411760" y="2348880"/>
            <a:ext cx="4176464" cy="16449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Организовать </a:t>
            </a:r>
            <a:r>
              <a:rPr lang="ru-RU" dirty="0" smtClean="0"/>
              <a:t>опросы, </a:t>
            </a:r>
            <a:r>
              <a:rPr lang="ru-RU" dirty="0" err="1" smtClean="0"/>
              <a:t>головосания</a:t>
            </a:r>
            <a:r>
              <a:rPr lang="ru-RU" dirty="0" smtClean="0"/>
              <a:t> </a:t>
            </a:r>
            <a:r>
              <a:rPr lang="ru-RU" dirty="0" smtClean="0"/>
              <a:t>на тему развития муниципального образования и городской среды на платформе обратной связи и привлечь максимально возможное количество жителей к участию в опросах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20072" y="4293096"/>
            <a:ext cx="3456384" cy="1656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Продолжить работу по вовлечению жителей и популяризации возможности участия каждого в решении вопросов развития муниципального 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34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2" descr="2020-01-24_15-19-34">
            <a:extLst>
              <a:ext uri="{FF2B5EF4-FFF2-40B4-BE49-F238E27FC236}">
                <a16:creationId xmlns:a16="http://schemas.microsoft.com/office/drawing/2014/main" xmlns="" id="{5E564175-7B64-4C00-8183-70453632C6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418" y="41876"/>
            <a:ext cx="642207" cy="70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450522" y="88540"/>
            <a:ext cx="27363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Министерство энергетики 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жилищно-коммунального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хозяйства Самарской области</a:t>
            </a:r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1341" y="2060848"/>
            <a:ext cx="693811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</a:rPr>
              <a:t>Спасибо за внимание! </a:t>
            </a: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6294946" y="4869160"/>
            <a:ext cx="2736304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ru-RU" altLang="ru-RU" sz="1200" b="1" dirty="0" err="1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Винокурова</a:t>
            </a:r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Наталия Валерьевна – заместитель руководителя департамента национальных проектов и государственных программ 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88462147609</a:t>
            </a:r>
          </a:p>
          <a:p>
            <a:pPr algn="ctr" eaLnBrk="1" hangingPunct="1"/>
            <a:r>
              <a:rPr lang="ru-RU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89277381354</a:t>
            </a:r>
          </a:p>
          <a:p>
            <a:pPr algn="ctr" eaLnBrk="1" hangingPunct="1"/>
            <a:r>
              <a:rPr lang="en-US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hlinkClick r:id="rId5"/>
              </a:rPr>
              <a:t>vinokurovanv@samregion.ru</a:t>
            </a:r>
            <a:endParaRPr lang="en-US" altLang="ru-RU" sz="1200" b="1" dirty="0" smtClean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/>
            <a:r>
              <a:rPr lang="en-US" altLang="ru-RU" sz="1200" b="1" dirty="0" smtClean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  <a:hlinkClick r:id="rId6"/>
              </a:rPr>
              <a:t>vinokurovanv13@yandex.ru</a:t>
            </a:r>
            <a:endParaRPr lang="en-US" alt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 eaLnBrk="1" hangingPunct="1"/>
            <a:endParaRPr lang="en-US" altLang="ru-RU" sz="1200" b="1" dirty="0" smtClean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algn="ctr" eaLnBrk="1" hangingPunct="1"/>
            <a:endParaRPr lang="ru-RU" altLang="ru-RU" sz="1200" b="1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27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03596" y="1340768"/>
            <a:ext cx="8840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В рамках проведенного совещания по вопросам </a:t>
            </a:r>
            <a:r>
              <a:rPr lang="ru-RU" sz="1600" dirty="0">
                <a:solidFill>
                  <a:schemeClr val="bg1"/>
                </a:solidFill>
              </a:rPr>
              <a:t>реализации ведомственного  проекта Минстроя России «Умный город»</a:t>
            </a:r>
            <a:r>
              <a:rPr lang="ru-RU" sz="1600" dirty="0"/>
              <a:t> </a:t>
            </a:r>
            <a:r>
              <a:rPr lang="ru-RU" sz="1600" dirty="0" smtClean="0">
                <a:solidFill>
                  <a:schemeClr val="bg1"/>
                </a:solidFill>
              </a:rPr>
              <a:t>ОМСУ даны </a:t>
            </a:r>
            <a:r>
              <a:rPr lang="ru-RU" sz="1600" dirty="0">
                <a:solidFill>
                  <a:schemeClr val="bg1"/>
                </a:solidFill>
              </a:rPr>
              <a:t>протокольные </a:t>
            </a:r>
            <a:r>
              <a:rPr lang="ru-RU" sz="1600" dirty="0" smtClean="0">
                <a:solidFill>
                  <a:schemeClr val="bg1"/>
                </a:solidFill>
              </a:rPr>
              <a:t>поручения от 23.09.22 № УГ/1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0765" y="2060848"/>
            <a:ext cx="8803235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8650" lvl="1" indent="-171450">
              <a:buFont typeface="Wingdings" pitchFamily="2" charset="2"/>
              <a:buChar char="ü"/>
            </a:pPr>
            <a:r>
              <a:rPr lang="ru-RU" dirty="0">
                <a:solidFill>
                  <a:schemeClr val="bg1"/>
                </a:solidFill>
              </a:rPr>
              <a:t>Обеспечить проведение  работы по популяризации собраний собственников помещений в </a:t>
            </a:r>
            <a:r>
              <a:rPr lang="ru-RU" dirty="0" smtClean="0">
                <a:solidFill>
                  <a:schemeClr val="bg1"/>
                </a:solidFill>
              </a:rPr>
              <a:t>МКД, </a:t>
            </a:r>
            <a:r>
              <a:rPr lang="ru-RU" dirty="0">
                <a:solidFill>
                  <a:schemeClr val="bg1"/>
                </a:solidFill>
              </a:rPr>
              <a:t>проведенных посредством электронного голосования с внесением соответствующей информации в </a:t>
            </a:r>
            <a:r>
              <a:rPr lang="ru-RU" dirty="0" smtClean="0">
                <a:solidFill>
                  <a:schemeClr val="bg1"/>
                </a:solidFill>
              </a:rPr>
              <a:t> ГИС ЖКХ</a:t>
            </a:r>
          </a:p>
          <a:p>
            <a:pPr lvl="1"/>
            <a:endParaRPr lang="ru-RU" sz="800" dirty="0">
              <a:solidFill>
                <a:schemeClr val="bg1"/>
              </a:solidFill>
            </a:endParaRPr>
          </a:p>
          <a:p>
            <a:pPr marL="628650" lvl="1" indent="-171450">
              <a:buFont typeface="Wingdings" pitchFamily="2" charset="2"/>
              <a:buChar char="ü"/>
            </a:pPr>
            <a:r>
              <a:rPr lang="ru-RU" dirty="0" smtClean="0">
                <a:solidFill>
                  <a:schemeClr val="bg1"/>
                </a:solidFill>
              </a:rPr>
              <a:t>Обеспечить </a:t>
            </a:r>
            <a:r>
              <a:rPr lang="ru-RU" dirty="0">
                <a:solidFill>
                  <a:schemeClr val="bg1"/>
                </a:solidFill>
              </a:rPr>
              <a:t>проведение разъяснительной работы с управляющими и </a:t>
            </a:r>
            <a:r>
              <a:rPr lang="ru-RU" dirty="0" err="1">
                <a:solidFill>
                  <a:schemeClr val="bg1"/>
                </a:solidFill>
              </a:rPr>
              <a:t>ресурсоснабжающими</a:t>
            </a:r>
            <a:r>
              <a:rPr lang="ru-RU" dirty="0">
                <a:solidFill>
                  <a:schemeClr val="bg1"/>
                </a:solidFill>
              </a:rPr>
              <a:t> организациями о необходимости представления в полном объеме информации в </a:t>
            </a:r>
            <a:r>
              <a:rPr lang="ru-RU" dirty="0" smtClean="0">
                <a:solidFill>
                  <a:schemeClr val="bg1"/>
                </a:solidFill>
              </a:rPr>
              <a:t>ГИС ЖКХ</a:t>
            </a:r>
          </a:p>
          <a:p>
            <a:pPr lvl="1"/>
            <a:endParaRPr lang="ru-RU" sz="800" dirty="0">
              <a:solidFill>
                <a:schemeClr val="bg1"/>
              </a:solidFill>
            </a:endParaRPr>
          </a:p>
          <a:p>
            <a:pPr marL="628650" lvl="1" indent="-171450">
              <a:buFont typeface="Wingdings" pitchFamily="2" charset="2"/>
              <a:buChar char="ü"/>
            </a:pPr>
            <a:r>
              <a:rPr lang="ru-RU" dirty="0" smtClean="0">
                <a:solidFill>
                  <a:schemeClr val="bg1"/>
                </a:solidFill>
              </a:rPr>
              <a:t>Обеспечить </a:t>
            </a:r>
            <a:r>
              <a:rPr lang="ru-RU" dirty="0">
                <a:solidFill>
                  <a:schemeClr val="bg1"/>
                </a:solidFill>
              </a:rPr>
              <a:t>внесение 100% аварийного жилого фонда в цифровой реестр аварийного жилья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marL="628650" lvl="1" indent="-171450">
              <a:buFont typeface="Wingdings" pitchFamily="2" charset="2"/>
              <a:buChar char="ü"/>
            </a:pPr>
            <a:endParaRPr lang="ru-RU" sz="800" dirty="0" smtClean="0">
              <a:solidFill>
                <a:schemeClr val="bg1"/>
              </a:solidFill>
            </a:endParaRPr>
          </a:p>
          <a:p>
            <a:pPr marL="628650" lvl="1" indent="-171450">
              <a:buFont typeface="Wingdings" pitchFamily="2" charset="2"/>
              <a:buChar char="ü"/>
            </a:pPr>
            <a:r>
              <a:rPr lang="ru-RU" dirty="0" smtClean="0">
                <a:solidFill>
                  <a:schemeClr val="bg1"/>
                </a:solidFill>
              </a:rPr>
              <a:t> Обеспечить </a:t>
            </a:r>
            <a:r>
              <a:rPr lang="ru-RU" dirty="0">
                <a:solidFill>
                  <a:schemeClr val="bg1"/>
                </a:solidFill>
              </a:rPr>
              <a:t>проведение работы по увеличению доли жителей городов в возрасте старше 14 лет, зарегистрированных на специализированных информационных ресурсах по вопросам городского развития и голосующих на специализированных платформах (платформа обратной связи, </a:t>
            </a:r>
            <a:r>
              <a:rPr lang="ru-RU" dirty="0" err="1">
                <a:solidFill>
                  <a:schemeClr val="bg1"/>
                </a:solidFill>
              </a:rPr>
              <a:t>golosza</a:t>
            </a:r>
            <a:r>
              <a:rPr lang="ru-RU" dirty="0">
                <a:solidFill>
                  <a:schemeClr val="bg1"/>
                </a:solidFill>
              </a:rPr>
              <a:t>/</a:t>
            </a:r>
            <a:r>
              <a:rPr lang="ru-RU" dirty="0" err="1">
                <a:solidFill>
                  <a:schemeClr val="bg1"/>
                </a:solidFill>
              </a:rPr>
              <a:t>gorodsreda</a:t>
            </a:r>
            <a:r>
              <a:rPr lang="ru-RU" dirty="0">
                <a:solidFill>
                  <a:schemeClr val="bg1"/>
                </a:solidFill>
              </a:rPr>
              <a:t>) и популяризации возможности принятия участия в решении вопросов развития муниципального образования.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40765" y="140617"/>
            <a:ext cx="84797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Вовлечение </a:t>
            </a:r>
            <a:r>
              <a:rPr lang="ru-RU" b="1" dirty="0">
                <a:solidFill>
                  <a:schemeClr val="bg1"/>
                </a:solidFill>
              </a:rPr>
              <a:t>жителей </a:t>
            </a:r>
            <a:r>
              <a:rPr lang="ru-RU" b="1" dirty="0" smtClean="0">
                <a:solidFill>
                  <a:schemeClr val="bg1"/>
                </a:solidFill>
              </a:rPr>
              <a:t>в </a:t>
            </a:r>
            <a:r>
              <a:rPr lang="ru-RU" b="1" dirty="0">
                <a:solidFill>
                  <a:schemeClr val="bg1"/>
                </a:solidFill>
              </a:rPr>
              <a:t>решение вопросов развития муниципальных образований </a:t>
            </a:r>
            <a:r>
              <a:rPr lang="ru-RU" b="1" dirty="0" smtClean="0">
                <a:solidFill>
                  <a:schemeClr val="bg1"/>
                </a:solidFill>
              </a:rPr>
              <a:t>является одной из стратегических задач развития страны, Самарского региона. Указанная задача прописана в стратегиях 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62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88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8308" y="58801"/>
            <a:ext cx="88641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Основные показатели, характеризующие степень вовлеченности </a:t>
            </a:r>
            <a:r>
              <a:rPr lang="ru-RU" b="1" dirty="0">
                <a:solidFill>
                  <a:schemeClr val="bg1"/>
                </a:solidFill>
              </a:rPr>
              <a:t>жителей Самарской области в решение вопросов развития муниципальных образований Самарской области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19803" y="3861048"/>
            <a:ext cx="40726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. 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0695" y="836712"/>
            <a:ext cx="3096344" cy="96212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Доля жителей городов в возрасте </a:t>
            </a:r>
            <a:r>
              <a:rPr lang="ru-RU" sz="1200" dirty="0">
                <a:solidFill>
                  <a:schemeClr val="bg1"/>
                </a:solidFill>
              </a:rPr>
              <a:t>старше 14 лет, зарегистрированных на специализированных информационных ресурсах по вопросам городского развития» </a:t>
            </a:r>
            <a:endParaRPr lang="ru-RU" sz="12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491880" y="908720"/>
            <a:ext cx="2880320" cy="89011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Доля </a:t>
            </a:r>
            <a:r>
              <a:rPr lang="ru-RU" sz="1200" dirty="0">
                <a:solidFill>
                  <a:schemeClr val="bg1"/>
                </a:solidFill>
              </a:rPr>
              <a:t>граждан, вовлеченных в решение вопросов городской среды, в том числе с </a:t>
            </a:r>
            <a:r>
              <a:rPr lang="ru-RU" sz="1200">
                <a:solidFill>
                  <a:schemeClr val="bg1"/>
                </a:solidFill>
              </a:rPr>
              <a:t>использованием </a:t>
            </a:r>
            <a:r>
              <a:rPr lang="ru-RU" sz="1200" smtClean="0">
                <a:solidFill>
                  <a:schemeClr val="bg1"/>
                </a:solidFill>
              </a:rPr>
              <a:t>онлайн-технологий</a:t>
            </a:r>
            <a:r>
              <a:rPr lang="ru-RU" sz="1200" smtClean="0"/>
              <a:t> </a:t>
            </a:r>
            <a:endParaRPr lang="ru-RU" sz="12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516216" y="899879"/>
            <a:ext cx="2520280" cy="8989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Внедрение модулей Платформы обратной связи (ПОС)</a:t>
            </a:r>
            <a:endParaRPr lang="ru-RU" sz="12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93861" y="1916832"/>
            <a:ext cx="3066627" cy="1512168"/>
          </a:xfrm>
          <a:prstGeom prst="roundRect">
            <a:avLst>
              <a:gd name="adj" fmla="val 85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i="1" dirty="0">
                <a:solidFill>
                  <a:schemeClr val="bg1"/>
                </a:solidFill>
              </a:rPr>
              <a:t>Постановление Правительства РФ от 03.04.2021 N </a:t>
            </a:r>
            <a:r>
              <a:rPr lang="ru-RU" sz="1050" i="1" dirty="0" smtClean="0">
                <a:solidFill>
                  <a:schemeClr val="bg1"/>
                </a:solidFill>
              </a:rPr>
              <a:t>542 "Об </a:t>
            </a:r>
            <a:r>
              <a:rPr lang="ru-RU" sz="1050" i="1" dirty="0">
                <a:solidFill>
                  <a:schemeClr val="bg1"/>
                </a:solidFill>
              </a:rPr>
              <a:t>утверждении методик расчета показателей для оценки эффективности деятельности высших должностных лиц (руководителей высших исполнительных органов государственной власти) субъектов Российской Федерации и деятельности </a:t>
            </a:r>
            <a:r>
              <a:rPr lang="ru-RU" sz="1050" i="1" dirty="0" smtClean="0">
                <a:solidFill>
                  <a:schemeClr val="bg1"/>
                </a:solidFill>
              </a:rPr>
              <a:t>ОИВ субъектов </a:t>
            </a:r>
            <a:r>
              <a:rPr lang="ru-RU" sz="1050" i="1" dirty="0">
                <a:solidFill>
                  <a:schemeClr val="bg1"/>
                </a:solidFill>
              </a:rPr>
              <a:t>Российской Федерации"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69487" y="3501009"/>
            <a:ext cx="3066627" cy="1368151"/>
          </a:xfrm>
          <a:prstGeom prst="roundRect">
            <a:avLst>
              <a:gd name="adj" fmla="val 85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>
                <a:solidFill>
                  <a:schemeClr val="bg1"/>
                </a:solidFill>
              </a:rPr>
              <a:t>Рассчитывается как отношение количества жителей </a:t>
            </a:r>
            <a:r>
              <a:rPr lang="ru-RU" sz="1050" dirty="0" smtClean="0">
                <a:solidFill>
                  <a:schemeClr val="bg1"/>
                </a:solidFill>
              </a:rPr>
              <a:t>МО в </a:t>
            </a:r>
            <a:r>
              <a:rPr lang="ru-RU" sz="1050" dirty="0">
                <a:solidFill>
                  <a:schemeClr val="bg1"/>
                </a:solidFill>
              </a:rPr>
              <a:t>возрасте старше 14 лет, зарегистрированных на специализированных информационных ресурсах по вопросам городского развития  и хотя бы один раз проголосовавших на указанных ресурсах к общему количеству жителей </a:t>
            </a:r>
            <a:r>
              <a:rPr lang="ru-RU" sz="1050" dirty="0" smtClean="0">
                <a:solidFill>
                  <a:schemeClr val="bg1"/>
                </a:solidFill>
              </a:rPr>
              <a:t>МО </a:t>
            </a:r>
            <a:r>
              <a:rPr lang="ru-RU" sz="1050" dirty="0">
                <a:solidFill>
                  <a:schemeClr val="bg1"/>
                </a:solidFill>
              </a:rPr>
              <a:t>в возрасте старше 14 лет</a:t>
            </a:r>
            <a:endParaRPr lang="ru-RU" sz="1050" i="1" dirty="0">
              <a:solidFill>
                <a:schemeClr val="bg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93861" y="4881300"/>
            <a:ext cx="3066627" cy="1872208"/>
          </a:xfrm>
          <a:prstGeom prst="roundRect">
            <a:avLst>
              <a:gd name="adj" fmla="val 85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 smtClean="0">
                <a:solidFill>
                  <a:schemeClr val="bg1"/>
                </a:solidFill>
              </a:rPr>
              <a:t>Учитываются </a:t>
            </a:r>
            <a:r>
              <a:rPr lang="ru-RU" sz="1100" dirty="0">
                <a:solidFill>
                  <a:schemeClr val="bg1"/>
                </a:solidFill>
              </a:rPr>
              <a:t>голосования (опросы</a:t>
            </a:r>
            <a:r>
              <a:rPr lang="ru-RU" sz="1100" dirty="0" smtClean="0">
                <a:solidFill>
                  <a:schemeClr val="bg1"/>
                </a:solidFill>
              </a:rPr>
              <a:t>), </a:t>
            </a:r>
            <a:r>
              <a:rPr lang="ru-RU" sz="1100" dirty="0">
                <a:solidFill>
                  <a:schemeClr val="bg1"/>
                </a:solidFill>
              </a:rPr>
              <a:t>проводимые на следующих информационных ресурсах: </a:t>
            </a:r>
          </a:p>
          <a:p>
            <a:r>
              <a:rPr lang="ru-RU" sz="1100" dirty="0">
                <a:solidFill>
                  <a:schemeClr val="bg1"/>
                </a:solidFill>
              </a:rPr>
              <a:t>- на </a:t>
            </a:r>
            <a:r>
              <a:rPr lang="ru-RU" sz="1100" dirty="0" smtClean="0">
                <a:solidFill>
                  <a:schemeClr val="bg1"/>
                </a:solidFill>
              </a:rPr>
              <a:t>ПОС  </a:t>
            </a:r>
            <a:r>
              <a:rPr lang="ru-RU" sz="1100" dirty="0">
                <a:solidFill>
                  <a:schemeClr val="bg1"/>
                </a:solidFill>
              </a:rPr>
              <a:t>на базе Единого портала государственных и муниципальных услуг (ЕПГУ);</a:t>
            </a:r>
          </a:p>
          <a:p>
            <a:r>
              <a:rPr lang="ru-RU" sz="1100" dirty="0">
                <a:solidFill>
                  <a:schemeClr val="bg1"/>
                </a:solidFill>
              </a:rPr>
              <a:t>- на общероссийской платформе по </a:t>
            </a:r>
            <a:r>
              <a:rPr lang="ru-RU" sz="1100" dirty="0" smtClean="0">
                <a:solidFill>
                  <a:schemeClr val="bg1"/>
                </a:solidFill>
              </a:rPr>
              <a:t>ФКГС (za.gorodsreda.ru</a:t>
            </a:r>
            <a:r>
              <a:rPr lang="ru-RU" sz="1100" dirty="0">
                <a:solidFill>
                  <a:schemeClr val="bg1"/>
                </a:solidFill>
              </a:rPr>
              <a:t>); </a:t>
            </a:r>
          </a:p>
          <a:p>
            <a:r>
              <a:rPr lang="ru-RU" sz="1100" dirty="0">
                <a:solidFill>
                  <a:schemeClr val="bg1"/>
                </a:solidFill>
              </a:rPr>
              <a:t>- иных региональных специализированных платформах для голосования по вопросам городского развития.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63888" y="1916832"/>
            <a:ext cx="5472608" cy="1368152"/>
          </a:xfrm>
          <a:prstGeom prst="roundRect">
            <a:avLst>
              <a:gd name="adj" fmla="val 85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/>
              <a:t>Приказ  </a:t>
            </a:r>
            <a:r>
              <a:rPr lang="ru-RU" sz="1050" dirty="0"/>
              <a:t>Минстроя России от 11.05.2022 № 357/</a:t>
            </a:r>
            <a:r>
              <a:rPr lang="ru-RU" sz="1050" dirty="0" err="1"/>
              <a:t>пр</a:t>
            </a:r>
            <a:r>
              <a:rPr lang="ru-RU" sz="1050" dirty="0"/>
              <a:t> «Об организации исполнения ведомственного проекта Министерством строительства и жилищно-коммунального хозяйства Самарской области по </a:t>
            </a:r>
            <a:r>
              <a:rPr lang="ru-RU" sz="1050" dirty="0" err="1"/>
              <a:t>цифровизации</a:t>
            </a:r>
            <a:r>
              <a:rPr lang="ru-RU" sz="1050" dirty="0"/>
              <a:t> городского хозяйства «Умный город»</a:t>
            </a:r>
            <a:endParaRPr lang="ru-RU" sz="1050" i="1" dirty="0">
              <a:solidFill>
                <a:schemeClr val="bg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546505" y="3501009"/>
            <a:ext cx="2825695" cy="1368151"/>
          </a:xfrm>
          <a:prstGeom prst="roundRect">
            <a:avLst>
              <a:gd name="adj" fmla="val 85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>
                <a:solidFill>
                  <a:schemeClr val="bg1"/>
                </a:solidFill>
              </a:rPr>
              <a:t>Рассчитывается как отношение </a:t>
            </a:r>
            <a:r>
              <a:rPr lang="ru-RU" sz="1050" dirty="0" smtClean="0"/>
              <a:t>количества </a:t>
            </a:r>
            <a:r>
              <a:rPr lang="ru-RU" sz="1050" dirty="0"/>
              <a:t>граждан в возрасте старше 14 лет, проживающих на территории </a:t>
            </a:r>
            <a:r>
              <a:rPr lang="ru-RU" sz="1050" dirty="0" smtClean="0"/>
              <a:t>МО, </a:t>
            </a:r>
            <a:r>
              <a:rPr lang="ru-RU" sz="1050" dirty="0"/>
              <a:t>принявших участие во всероссийском голосовании по выбору объектов благоустройства на следующий календарный год </a:t>
            </a:r>
            <a:r>
              <a:rPr lang="ru-RU" sz="1050" dirty="0" smtClean="0">
                <a:solidFill>
                  <a:schemeClr val="bg1"/>
                </a:solidFill>
              </a:rPr>
              <a:t>к </a:t>
            </a:r>
            <a:r>
              <a:rPr lang="ru-RU" sz="1050" dirty="0">
                <a:solidFill>
                  <a:schemeClr val="bg1"/>
                </a:solidFill>
              </a:rPr>
              <a:t>общему количеству жителей </a:t>
            </a:r>
            <a:r>
              <a:rPr lang="ru-RU" sz="1050" dirty="0" smtClean="0">
                <a:solidFill>
                  <a:schemeClr val="bg1"/>
                </a:solidFill>
              </a:rPr>
              <a:t>МО </a:t>
            </a:r>
            <a:r>
              <a:rPr lang="ru-RU" sz="1050" dirty="0">
                <a:solidFill>
                  <a:schemeClr val="bg1"/>
                </a:solidFill>
              </a:rPr>
              <a:t>в возрасте старше 14 лет</a:t>
            </a:r>
            <a:endParaRPr lang="ru-RU" sz="1050" i="1" dirty="0">
              <a:solidFill>
                <a:schemeClr val="bg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63889" y="4985792"/>
            <a:ext cx="2808312" cy="1683568"/>
          </a:xfrm>
          <a:prstGeom prst="roundRect">
            <a:avLst>
              <a:gd name="adj" fmla="val 85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 smtClean="0">
                <a:solidFill>
                  <a:schemeClr val="bg1"/>
                </a:solidFill>
              </a:rPr>
              <a:t>Учитываются </a:t>
            </a:r>
            <a:r>
              <a:rPr lang="ru-RU" sz="1100" dirty="0">
                <a:solidFill>
                  <a:schemeClr val="bg1"/>
                </a:solidFill>
              </a:rPr>
              <a:t>голосования (опросы</a:t>
            </a:r>
            <a:r>
              <a:rPr lang="ru-RU" sz="1100" dirty="0" smtClean="0">
                <a:solidFill>
                  <a:schemeClr val="bg1"/>
                </a:solidFill>
              </a:rPr>
              <a:t>), </a:t>
            </a:r>
            <a:r>
              <a:rPr lang="ru-RU" sz="1100" dirty="0">
                <a:solidFill>
                  <a:schemeClr val="bg1"/>
                </a:solidFill>
              </a:rPr>
              <a:t>проводимые на следующих информационных ресурсах: </a:t>
            </a:r>
          </a:p>
          <a:p>
            <a:r>
              <a:rPr lang="ru-RU" sz="1100" dirty="0">
                <a:solidFill>
                  <a:schemeClr val="bg1"/>
                </a:solidFill>
              </a:rPr>
              <a:t>- на </a:t>
            </a:r>
            <a:r>
              <a:rPr lang="ru-RU" sz="1100" dirty="0" smtClean="0">
                <a:solidFill>
                  <a:schemeClr val="bg1"/>
                </a:solidFill>
              </a:rPr>
              <a:t>ПОС  </a:t>
            </a:r>
            <a:r>
              <a:rPr lang="ru-RU" sz="1100" dirty="0">
                <a:solidFill>
                  <a:schemeClr val="bg1"/>
                </a:solidFill>
              </a:rPr>
              <a:t>на базе Единого портала государственных и муниципальных услуг (ЕПГУ);</a:t>
            </a:r>
          </a:p>
          <a:p>
            <a:r>
              <a:rPr lang="ru-RU" sz="1100" dirty="0">
                <a:solidFill>
                  <a:schemeClr val="bg1"/>
                </a:solidFill>
              </a:rPr>
              <a:t>- на общероссийской платформе по </a:t>
            </a:r>
            <a:r>
              <a:rPr lang="ru-RU" sz="1100" dirty="0" smtClean="0">
                <a:solidFill>
                  <a:schemeClr val="bg1"/>
                </a:solidFill>
              </a:rPr>
              <a:t>ФКГС (za.gorodsreda.ru)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516216" y="3356992"/>
            <a:ext cx="2520280" cy="2016224"/>
          </a:xfrm>
          <a:prstGeom prst="roundRect">
            <a:avLst>
              <a:gd name="adj" fmla="val 85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>
                <a:solidFill>
                  <a:schemeClr val="bg1"/>
                </a:solidFill>
              </a:rPr>
              <a:t>Рассчитывается как отношение </a:t>
            </a:r>
            <a:r>
              <a:rPr lang="ru-RU" sz="1050" dirty="0" smtClean="0"/>
              <a:t>количества </a:t>
            </a:r>
            <a:r>
              <a:rPr lang="ru-RU" sz="1050" dirty="0"/>
              <a:t>количество подключенных личных кабинетов пользователей </a:t>
            </a:r>
            <a:r>
              <a:rPr lang="ru-RU" sz="1050" dirty="0" smtClean="0"/>
              <a:t>модулей  </a:t>
            </a:r>
            <a:r>
              <a:rPr lang="ru-RU" sz="1050" dirty="0"/>
              <a:t>«Опросы и голосования», «Сообщения», «Сообщения граждан из открытых источников», «</a:t>
            </a:r>
            <a:r>
              <a:rPr lang="ru-RU" sz="1050" dirty="0" err="1"/>
              <a:t>Госпаблики</a:t>
            </a:r>
            <a:r>
              <a:rPr lang="ru-RU" sz="1050" dirty="0" smtClean="0"/>
              <a:t>» к количеству созданных личных кабинетов пользователей модулей </a:t>
            </a:r>
            <a:r>
              <a:rPr lang="ru-RU" sz="1050" dirty="0" err="1"/>
              <a:t>модулей</a:t>
            </a:r>
            <a:r>
              <a:rPr lang="ru-RU" sz="1050" dirty="0"/>
              <a:t>  «Опросы и голосования», «Сообщения», «Сообщения граждан из открытых источников», «</a:t>
            </a:r>
            <a:r>
              <a:rPr lang="ru-RU" sz="1050" dirty="0" err="1"/>
              <a:t>Госпаблики</a:t>
            </a:r>
            <a:r>
              <a:rPr lang="ru-RU" sz="1050" dirty="0"/>
              <a:t>» </a:t>
            </a:r>
            <a:endParaRPr lang="ru-RU" sz="1050" i="1" dirty="0">
              <a:solidFill>
                <a:schemeClr val="bg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516215" y="5517232"/>
            <a:ext cx="2520255" cy="1152128"/>
          </a:xfrm>
          <a:prstGeom prst="roundRect">
            <a:avLst>
              <a:gd name="adj" fmla="val 85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 smtClean="0">
                <a:solidFill>
                  <a:schemeClr val="bg1"/>
                </a:solidFill>
              </a:rPr>
              <a:t>Учитывается данные на  информационном ресурсе: </a:t>
            </a:r>
            <a:endParaRPr lang="ru-RU" sz="1100" dirty="0">
              <a:solidFill>
                <a:schemeClr val="bg1"/>
              </a:solidFill>
            </a:endParaRPr>
          </a:p>
          <a:p>
            <a:r>
              <a:rPr lang="ru-RU" sz="1100" dirty="0">
                <a:solidFill>
                  <a:schemeClr val="bg1"/>
                </a:solidFill>
              </a:rPr>
              <a:t>- </a:t>
            </a:r>
            <a:r>
              <a:rPr lang="ru-RU" sz="1100" dirty="0" smtClean="0">
                <a:solidFill>
                  <a:schemeClr val="bg1"/>
                </a:solidFill>
              </a:rPr>
              <a:t> ПОС  </a:t>
            </a:r>
            <a:r>
              <a:rPr lang="ru-RU" sz="1100" dirty="0">
                <a:solidFill>
                  <a:schemeClr val="bg1"/>
                </a:solidFill>
              </a:rPr>
              <a:t>на базе Единого портала государственных и муниципальных услуг (ЕПГУ</a:t>
            </a:r>
            <a:r>
              <a:rPr lang="ru-RU" sz="1100" dirty="0" smtClean="0">
                <a:solidFill>
                  <a:schemeClr val="bg1"/>
                </a:solidFill>
              </a:rPr>
              <a:t>)</a:t>
            </a:r>
            <a:endParaRPr lang="ru-RU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51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881232"/>
              </p:ext>
            </p:extLst>
          </p:nvPr>
        </p:nvGraphicFramePr>
        <p:xfrm>
          <a:off x="107504" y="278610"/>
          <a:ext cx="8784975" cy="6270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4734"/>
                <a:gridCol w="4361580"/>
                <a:gridCol w="541030"/>
                <a:gridCol w="541030"/>
                <a:gridCol w="541030"/>
                <a:gridCol w="541030"/>
                <a:gridCol w="721373"/>
                <a:gridCol w="613168"/>
              </a:tblGrid>
              <a:tr h="4475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 </a:t>
                      </a:r>
                      <a:r>
                        <a:rPr lang="ru-RU" sz="800" u="none" strike="noStrike" dirty="0" err="1">
                          <a:effectLst/>
                        </a:rPr>
                        <a:t>м.о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Темы опросов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Количество участников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опросов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участников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Доля жителей, принявших участие в опросах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Численность населения старше 14-и лет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Необходимый охват по опросам за ноябрь-декабрь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</a:tr>
              <a:tr h="24189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Новокуйбышевск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Оценка деятельности администрации </a:t>
                      </a:r>
                      <a:r>
                        <a:rPr lang="ru-RU" sz="800" u="none" strike="noStrike" dirty="0" err="1">
                          <a:effectLst/>
                        </a:rPr>
                        <a:t>г.о.Новокуйбышевск</a:t>
                      </a:r>
                      <a:r>
                        <a:rPr lang="ru-RU" sz="800" u="none" strike="noStrike" dirty="0">
                          <a:effectLst/>
                        </a:rPr>
                        <a:t> по обращению с животными без владельцев в 2021 году.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371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1851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2,2</a:t>
                      </a:r>
                      <a:r>
                        <a:rPr lang="ru-RU" sz="800" u="none" strike="noStrike" dirty="0" smtClean="0">
                          <a:effectLst/>
                        </a:rPr>
                        <a:t>%!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84964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3399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</a:tr>
              <a:tr h="837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г. Новокуйбышевск парк "Дубки".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515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9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465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7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г.о. Новокуйбышевск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500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94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Самара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Регулирование численности безнадзорных животных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1084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0,1%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950007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38000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</a:tr>
              <a:tr h="2169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 работе Администрации городского округа Самара по обращению с животными без владельцев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Нужны ли сезонные (летние) кафе при стационарных предприятиях общественного питания на территории городского округа Самара?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87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7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Благоустройство дворовых территорий в 2023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Какие изменения инфраструктуры могут сделать Куйбышевский внутригородской район городского округа Самара привлекательнее и уютнее?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25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Какое общественное пространство в Промышленном районе, благоустроенное в рамках программы «Формирование комфортной городской среды», Вам больше нравится?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75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7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Если бы вы могли решить проблемы благоустройства в Ленинском внутригородском районе г.о. Самара, что бы вы сделали в первую очередь?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74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8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Проголосовали ли Вы за благоустройство "Сквера Первых Космонавтов" расположенного на территории района, во Всероссийском голосовании по отбору общественных территорий для благоустройства в 2023 году?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7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г.о. Самара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286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Каким видом общественного транспорта вы пользуетесь чаще всего?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342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899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Сызрань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Определите место установки стелы в честь присвоения городу Сызрань почетного звания «Город трудовой доблести»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136590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5464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</a:tr>
              <a:tr h="2169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г.о. Сызрань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119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Довольны ли вы проведенным обсуждением "Обсуждение дизайн-проекта благоустройства территории Тимирязевского парка"?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7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г.о. Сызрань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Переименование остановочного пункта общественного транспорта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977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Тольятти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Прием предложений для определения территорий, выдвигаемых на рейтинговое голосование по отбору общественных территорий для благоустройства в 2023 году в рамках федерального проекта «Формирование комфортной городской среды» в г.о.Тольятти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571010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22840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</a:tr>
              <a:tr h="2169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г.о. Тольятти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119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9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Об изменении городской транспортной сети Тольятти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104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9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Надо ли менять городскую транспортную сеть Тольятти 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512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81" marR="3081" marT="308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07504" y="908720"/>
            <a:ext cx="864096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637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372170"/>
              </p:ext>
            </p:extLst>
          </p:nvPr>
        </p:nvGraphicFramePr>
        <p:xfrm>
          <a:off x="251518" y="332656"/>
          <a:ext cx="8496945" cy="61026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9778"/>
                <a:gridCol w="3543213"/>
                <a:gridCol w="523292"/>
                <a:gridCol w="523292"/>
                <a:gridCol w="523292"/>
                <a:gridCol w="523292"/>
                <a:gridCol w="697722"/>
                <a:gridCol w="593064"/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 </a:t>
                      </a:r>
                      <a:r>
                        <a:rPr lang="ru-RU" sz="800" u="none" strike="noStrike" dirty="0" err="1">
                          <a:effectLst/>
                        </a:rPr>
                        <a:t>м.о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Темы опросов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Количество участников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опросов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участников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Доля жителей, принявших участие в опросах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Численность населения старше 14-и лет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Необходимый охват по опросам за ноябрь-декабрь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</a:tr>
              <a:tr h="2880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Жигулевск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городского округа Жигулевска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0,14%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44670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1787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г.о. Жигулевск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Кинель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Оценка деятельности администрации городского округа </a:t>
                      </a:r>
                      <a:r>
                        <a:rPr lang="ru-RU" sz="800" u="none" strike="noStrike" dirty="0" err="1">
                          <a:effectLst/>
                        </a:rPr>
                        <a:t>Кинель</a:t>
                      </a:r>
                      <a:r>
                        <a:rPr lang="ru-RU" sz="800" u="none" strike="noStrike" dirty="0">
                          <a:effectLst/>
                        </a:rPr>
                        <a:t> Самарской области по обращению с животными без владельцев в 2021 году.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790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1,67%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47270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1891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</a:tr>
              <a:tr h="255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г.о. Кинель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440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2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Октябрьск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Удовлетворены ли Вы предоставляемыми услугами по обеспечению бесперебойного и качественного теплоснабжения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0,02%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21125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</a:tr>
              <a:tr h="2559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г.о. Октябрьск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"Формирование комфортной городской среды" на территории г.о. Октябрьск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03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Отрадный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Оценка деятельности администрации городского округа Отрадный по обращению с животными без владельцев в 2021 году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363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0,9%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38831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 размещении объектов торговли на новых благоустроенных территориях города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74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"Формирование комфортной городской среды" на территории г.о. Отрадный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123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875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err="1">
                          <a:effectLst/>
                        </a:rPr>
                        <a:t>г.о</a:t>
                      </a:r>
                      <a:r>
                        <a:rPr lang="ru-RU" sz="800" u="none" strike="noStrike" dirty="0">
                          <a:effectLst/>
                        </a:rPr>
                        <a:t>. Похвистнево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Похвистнево выберет территорию для благоустройства на 2023 год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23231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</a:tr>
              <a:tr h="2587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Опрос об информированности жителей по обращению с животными без владельцев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87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Опрос о создании зоны отдыха в районе ФОК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30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г.о. Похвистнево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592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г.о. Чапаевск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58011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2320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</a:tr>
              <a:tr h="5130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г.о. Чапаевск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59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Выбор дворовых территорий многоквартирных домов, подлежащих благоустройству в 2023 г.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242" marR="4242" marT="4242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395536" y="1573980"/>
            <a:ext cx="8208912" cy="702892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86053" y="2270593"/>
            <a:ext cx="8208912" cy="70289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80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279119"/>
              </p:ext>
            </p:extLst>
          </p:nvPr>
        </p:nvGraphicFramePr>
        <p:xfrm>
          <a:off x="-2" y="260648"/>
          <a:ext cx="9000493" cy="63825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8999"/>
                <a:gridCol w="3490814"/>
                <a:gridCol w="668146"/>
                <a:gridCol w="668146"/>
                <a:gridCol w="668146"/>
                <a:gridCol w="668146"/>
                <a:gridCol w="890863"/>
                <a:gridCol w="757233"/>
              </a:tblGrid>
              <a:tr h="5613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 </a:t>
                      </a:r>
                      <a:r>
                        <a:rPr lang="ru-RU" sz="800" u="none" strike="noStrike" dirty="0" err="1">
                          <a:effectLst/>
                        </a:rPr>
                        <a:t>м.о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Темы опросов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Количество участников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опросов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участников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Доля жителей, принявших участие в опросах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Численность населения старше 14-и лет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Необходимый охват по опросам за ноябрь-декабрь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</a:tr>
              <a:tr h="28267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Алексеевский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Оценка деятельности Администрации муниципального района Алексеевский Самарской области по обращению с животными без владельцев в 2021 году.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9186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</a:tr>
              <a:tr h="158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Экологическая обстановка в муниципальном районе Алексеевский Самарской области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20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6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Безенчукский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Безенчукский Самарской области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31273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</a:tr>
              <a:tr h="3523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муниципального района Безенчукский Самарской области 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6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Богатовский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Оценка деятельности администрации муниципального района </a:t>
                      </a:r>
                      <a:r>
                        <a:rPr lang="ru-RU" sz="800" u="none" strike="noStrike" dirty="0" err="1">
                          <a:effectLst/>
                        </a:rPr>
                        <a:t>Богатовский</a:t>
                      </a:r>
                      <a:r>
                        <a:rPr lang="ru-RU" sz="800" u="none" strike="noStrike" dirty="0">
                          <a:effectLst/>
                        </a:rPr>
                        <a:t> Самарской области по обращению с животными без владельцев в 2021 году.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11598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464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</a:tr>
              <a:tr h="4220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реализации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835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Большеглушицкий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Благоустройство общественной территории по адресу: село Большая Глушица ул.Гагарина, 78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370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14764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591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</a:tr>
              <a:tr h="2826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Большеглушицкий по обращению с животными без владельцев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9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Какой арт-объект Вы хотели бы видеть в будущем сквере на ул. Буровиков в пос. Нефтяников?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20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3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Оцените вариант оформления вывески над входами в парк в центре села Большая Глушица, расположенный на площади Революции, и вариант названия парка «Парк Победы».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67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Большечерниговский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Большечерниговского района Самарской области по обращению с животными без владельцев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13077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</a:tr>
              <a:tr h="2826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степени заинтересованности и вовлеченности жителей муниципального района Большечерниговский в решение экологических проблем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23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Оценка работы Администрации </a:t>
                      </a:r>
                      <a:r>
                        <a:rPr lang="ru-RU" sz="800" u="none" strike="noStrike" dirty="0" err="1">
                          <a:effectLst/>
                        </a:rPr>
                        <a:t>Большечернигвоского</a:t>
                      </a:r>
                      <a:r>
                        <a:rPr lang="ru-RU" sz="800" u="none" strike="noStrike" dirty="0">
                          <a:effectLst/>
                        </a:rPr>
                        <a:t> района по благоустройству муниципального района </a:t>
                      </a:r>
                      <a:r>
                        <a:rPr lang="ru-RU" sz="800" u="none" strike="noStrike" dirty="0" err="1">
                          <a:effectLst/>
                        </a:rPr>
                        <a:t>Большечерниговский</a:t>
                      </a:r>
                      <a:r>
                        <a:rPr lang="ru-RU" sz="800" u="none" strike="noStrike" dirty="0">
                          <a:effectLst/>
                        </a:rPr>
                        <a:t> Самарской области за 2021 год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250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67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Борский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Борский по обращению с животными без владельцев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18691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</a:tr>
              <a:tr h="5182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</a:t>
                      </a:r>
                      <a:r>
                        <a:rPr lang="ru-RU" sz="800" u="none" strike="noStrike" dirty="0" err="1">
                          <a:effectLst/>
                        </a:rPr>
                        <a:t>СОдействие</a:t>
                      </a:r>
                      <a:r>
                        <a:rPr lang="ru-RU" sz="800" u="none" strike="noStrike" dirty="0">
                          <a:effectLst/>
                        </a:rPr>
                        <a:t>»)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«Аксаковский сквер»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400" u="none" strike="noStrike" dirty="0">
                          <a:effectLst/>
                        </a:rPr>
                        <a:t>29</a:t>
                      </a:r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40" marR="3040" marT="304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107504" y="2420888"/>
            <a:ext cx="8773905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0" y="4725144"/>
            <a:ext cx="9144000" cy="91440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26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4610"/>
              </p:ext>
            </p:extLst>
          </p:nvPr>
        </p:nvGraphicFramePr>
        <p:xfrm>
          <a:off x="107504" y="105050"/>
          <a:ext cx="8928991" cy="6564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36"/>
                <a:gridCol w="3418499"/>
                <a:gridCol w="662839"/>
                <a:gridCol w="662839"/>
                <a:gridCol w="662839"/>
                <a:gridCol w="662839"/>
                <a:gridCol w="883784"/>
                <a:gridCol w="751216"/>
              </a:tblGrid>
              <a:tr h="523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 </a:t>
                      </a:r>
                      <a:r>
                        <a:rPr lang="ru-RU" sz="800" u="none" strike="noStrike" dirty="0" err="1">
                          <a:effectLst/>
                        </a:rPr>
                        <a:t>м.о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Темы опросов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Количество участников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Общее количество опросов 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Общее количество участников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Доля жителей, принявших участие в опросах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Численность населения старше 14-и лет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Необходимый охват по опросам за ноябрь-декабрь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26325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Волжский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Волжский по обращению с животными без владельцев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105021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263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Какую общественную территорию Самарского района необходимо благоустроить в первую очередь?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3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2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hlinkClick r:id="rId4"/>
                        </a:rPr>
                        <a:t>Елховский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Елховского района по обращению с животными без владельцев в 2021году.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0,04%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7769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311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393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3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Исаклинский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9490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380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2632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Камышлинский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Камышлинского  района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8222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329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523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25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Кинельский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Укажите, пожалуйста 5 наиболее основных проблем, требующих решения в первую очередь  в муниципальном районе Кинельский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26049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1042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1333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Об изменении центральной части села Георгиевка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3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Губернаторский проект "СОдействие"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94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17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Кинель-Черкасский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Кинель-Черкасский Самарской области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34097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1364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263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Губернаторского проекта «СОдействие» на территории  Кинель-Черкасского района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25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Клявлинский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Клявлинский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11329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453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523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"Поддержка инициатив населения муниципальных образований в Самарской области" в 2017-2025 годы (Губернаторский проект "СОдействие")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91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 решении вопросов благоустройства в муниципальном районе Клявлинский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17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Кошкинский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Кошкинский Самарской области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17498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700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</a:tr>
              <a:tr h="263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Мнение жителей района о благоустройстве в муниципальном районе Кошкинский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3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211" marR="3211" marT="3211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179512" y="1531640"/>
            <a:ext cx="8784976" cy="13933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580112" y="1916832"/>
            <a:ext cx="1346448" cy="6849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89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19134"/>
              </p:ext>
            </p:extLst>
          </p:nvPr>
        </p:nvGraphicFramePr>
        <p:xfrm>
          <a:off x="179512" y="188640"/>
          <a:ext cx="8928992" cy="6552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3009"/>
                <a:gridCol w="3239625"/>
                <a:gridCol w="662839"/>
                <a:gridCol w="662839"/>
                <a:gridCol w="662839"/>
                <a:gridCol w="662839"/>
                <a:gridCol w="883784"/>
                <a:gridCol w="751218"/>
              </a:tblGrid>
              <a:tr h="653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 </a:t>
                      </a:r>
                      <a:r>
                        <a:rPr lang="ru-RU" sz="800" u="none" strike="noStrike" dirty="0" err="1">
                          <a:effectLst/>
                        </a:rPr>
                        <a:t>м.о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Темы опросов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Количество участников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опросов 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участников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Доля жителей, принявших участие в опросах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Численность населения старше 14-и лет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Необходимый охват по опросам за ноябрь-декабрь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</a:tr>
              <a:tr h="523163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Красноармейский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Общественные территории для благоустройства в 2023 году в рамках реализации муниципальной программы «Формирование комфортной городской среды муниципального района Красноармейский Самарской области на 2018-2024 годы»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12952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</a:tr>
              <a:tr h="393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Красноармейский Самарской области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"Поддержка инициатив населения муниципальных образований в Самарской области" до 2025 года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6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Всероссийский субботник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4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Поддерживаете ли вы реализацию программы Самарской области «Формирование комфортной городской среды» на 2018- 2024 гг?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4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Благоустройство общественных территорий муниципального района Красноармейский Самарской области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3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Красноярский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Красноярский Самарской области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44119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1765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</a:tr>
              <a:tr h="523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реализации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110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3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Нефтегорский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Нефтегорский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0,04%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27618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1105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</a:tr>
              <a:tr h="523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3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Пестравский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Пестравский по обращению с животными без владельцев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0,02%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13144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</a:tr>
              <a:tr h="2634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Похвистневский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мр Похвистневский по обращению с животными без владельцев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0,24%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21400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856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</a:tr>
              <a:tr h="6530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региональной программы «Поддержка инициатив населения муниципальных образований в Самарской области» на 2017-2025 годы (Губернаторский проект «СОдействие»), на территории муниципального района Похвистневский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3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Приволжский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Приволжский по обращению с животными без владельцев  в 2021году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18584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743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</a:tr>
              <a:tr h="393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государственной программы Самарской области «Поддержка инициатив населения муниципальных образований в Самарской области»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37" marR="3537" marT="3537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107504" y="3573016"/>
            <a:ext cx="8136904" cy="11304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88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Винокурова\Цифровизация\Бережливое производство\обложка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01" y="0"/>
            <a:ext cx="91608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215335"/>
              </p:ext>
            </p:extLst>
          </p:nvPr>
        </p:nvGraphicFramePr>
        <p:xfrm>
          <a:off x="251521" y="332656"/>
          <a:ext cx="8712966" cy="6433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6914"/>
                <a:gridCol w="3363395"/>
                <a:gridCol w="646803"/>
                <a:gridCol w="646803"/>
                <a:gridCol w="646803"/>
                <a:gridCol w="646803"/>
                <a:gridCol w="862404"/>
                <a:gridCol w="733041"/>
              </a:tblGrid>
              <a:tr h="7143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 </a:t>
                      </a:r>
                      <a:r>
                        <a:rPr lang="ru-RU" sz="800" u="none" strike="noStrike" dirty="0" err="1">
                          <a:effectLst/>
                        </a:rPr>
                        <a:t>м.о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Темы опросов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Количество участников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Общее количество опросов 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Общее количество участников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Доля жителей, принявших участие в опросах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Численность населения старше 14-и лет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Необходимый охват по опросам за ноябрь-декабрь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</a:tr>
              <a:tr h="3596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Сергиевский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Сергиевский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278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36153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1446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</a:tr>
              <a:tr h="1007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Экология в нашем районе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75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69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104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0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Ставропольский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по Губернаторскому проекту «СОдействие» в Вашем селе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0,22%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68220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2728,8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</a:tr>
              <a:tr h="3596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Сызранский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 муниципального района Сызранский по обращению с животными без владельца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0,3%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19125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765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</a:tr>
              <a:tr h="4483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муниципального района Сызранский 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69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83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Хворостянский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федеральной программы «Формирование комфортной городской среды» на территории  муниципального района Хворостянскийв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13217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</a:tr>
              <a:tr h="3596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Челно-Вершинский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Челно-Вершинский по обращению с животными без владельцев в 2021 году.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127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11520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461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</a:tr>
              <a:tr h="5369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169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224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Шенталинский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Насколько актуальная или не актуальная для муниципального района Шенталинский проблема отлова безнадзорных животных?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12158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486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</a:tr>
              <a:tr h="5369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96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Шигонский м.р.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Оценка деятельности администрации муниципального района Шигонский по обращению с животными без владельцев в 2021 году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0,04%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15470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619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</a:tr>
              <a:tr h="5369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Оцените реализацию мероприятий государственной программы Самарской области «Поддержка инициатив населения муниципальных образований в Самарской области» в 2017 – 2025 годы (Губернаторский проект «СОдействие»)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58" marR="3558" marT="355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251520" y="3645024"/>
            <a:ext cx="8496944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28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3842</Words>
  <Application>Microsoft Office PowerPoint</Application>
  <PresentationFormat>Экран (4:3)</PresentationFormat>
  <Paragraphs>733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Винокурова Н.В.</dc:creator>
  <cp:lastModifiedBy>Винокурова Н.В.</cp:lastModifiedBy>
  <cp:revision>53</cp:revision>
  <cp:lastPrinted>2022-11-11T06:48:28Z</cp:lastPrinted>
  <dcterms:created xsi:type="dcterms:W3CDTF">2022-10-11T14:48:51Z</dcterms:created>
  <dcterms:modified xsi:type="dcterms:W3CDTF">2022-11-15T14:48:09Z</dcterms:modified>
</cp:coreProperties>
</file>